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6" r:id="rId3"/>
    <p:sldId id="267" r:id="rId4"/>
    <p:sldId id="266" r:id="rId5"/>
    <p:sldId id="268" r:id="rId6"/>
    <p:sldId id="290" r:id="rId7"/>
    <p:sldId id="269" r:id="rId8"/>
    <p:sldId id="270" r:id="rId9"/>
    <p:sldId id="271" r:id="rId10"/>
    <p:sldId id="275" r:id="rId11"/>
    <p:sldId id="278" r:id="rId12"/>
    <p:sldId id="289" r:id="rId13"/>
    <p:sldId id="280" r:id="rId14"/>
    <p:sldId id="281" r:id="rId15"/>
    <p:sldId id="282" r:id="rId16"/>
    <p:sldId id="283" r:id="rId17"/>
    <p:sldId id="286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08A"/>
    <a:srgbClr val="CC4700"/>
    <a:srgbClr val="FF8538"/>
    <a:srgbClr val="5F2049"/>
    <a:srgbClr val="418003"/>
    <a:srgbClr val="007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7" autoAdjust="0"/>
    <p:restoredTop sz="99642" autoAdjust="0"/>
  </p:normalViewPr>
  <p:slideViewPr>
    <p:cSldViewPr>
      <p:cViewPr varScale="1">
        <p:scale>
          <a:sx n="98" d="100"/>
          <a:sy n="98" d="100"/>
        </p:scale>
        <p:origin x="60" y="3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8610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Times"/>
              <a:cs typeface="+mn-cs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338138"/>
            <a:ext cx="3656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9372685B-1DA4-4109-A551-14AB81803781}" type="slidenum">
              <a:rPr lang="en-US" sz="600">
                <a:cs typeface="+mn-cs"/>
              </a:rPr>
              <a:pPr eaLnBrk="0" hangingPunct="0">
                <a:defRPr/>
              </a:pPr>
              <a:t>‹Nº›</a:t>
            </a:fld>
            <a:endParaRPr lang="en-US" sz="1200">
              <a:cs typeface="+mn-cs"/>
            </a:endParaRPr>
          </a:p>
        </p:txBody>
      </p:sp>
      <p:pic>
        <p:nvPicPr>
          <p:cNvPr id="10244" name="Picture 4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75" y="8402638"/>
            <a:ext cx="9747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07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5613" y="4343400"/>
            <a:ext cx="594201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 Second level</a:t>
            </a:r>
          </a:p>
          <a:p>
            <a:pPr lvl="2"/>
            <a:r>
              <a:rPr lang="en-US" noProof="0"/>
              <a:t> Third level</a:t>
            </a:r>
          </a:p>
          <a:p>
            <a:pPr lvl="3"/>
            <a:r>
              <a:rPr lang="en-US" noProof="0"/>
              <a:t> Fourth level</a:t>
            </a:r>
          </a:p>
          <a:p>
            <a:pPr lvl="4"/>
            <a:r>
              <a:rPr lang="en-US" noProof="0"/>
              <a:t> Fifth level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57200" y="338138"/>
            <a:ext cx="3656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A1B79E9A-5A7C-4C6E-8EE8-A1CA24F066D7}" type="slidenum">
              <a:rPr lang="en-US" sz="600">
                <a:cs typeface="+mn-cs"/>
              </a:rPr>
              <a:pPr eaLnBrk="0" hangingPunct="0">
                <a:defRPr/>
              </a:pPr>
              <a:t>‹Nº›</a:t>
            </a:fld>
            <a:endParaRPr lang="en-US" sz="1200">
              <a:cs typeface="+mn-cs"/>
            </a:endParaRPr>
          </a:p>
        </p:txBody>
      </p:sp>
      <p:pic>
        <p:nvPicPr>
          <p:cNvPr id="9221" name="Picture 5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75" y="8402638"/>
            <a:ext cx="9747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5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2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588A256-E4D1-4D2F-8F20-6915BD1D900D}" type="slidenum">
              <a:rPr lang="en-US"/>
              <a:pPr/>
              <a:t>12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7225" y="676275"/>
            <a:ext cx="5530850" cy="3457575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4359275"/>
            <a:ext cx="5060950" cy="4135438"/>
          </a:xfrm>
        </p:spPr>
        <p:txBody>
          <a:bodyPr lIns="89803" tIns="44902" rIns="89803" bIns="4490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5591177"/>
            <a:ext cx="9144000" cy="1285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23" y="1522678"/>
            <a:ext cx="8226425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10" y="2730500"/>
            <a:ext cx="8226425" cy="1778000"/>
          </a:xfrm>
        </p:spPr>
        <p:txBody>
          <a:bodyPr/>
          <a:lstStyle>
            <a:lvl1pPr marL="0" indent="0"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4C7A-4E96-45B8-BBA2-48B0FFC0F9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F194-8AB5-40D4-9FA8-5AB293E3FC8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10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A44D-F809-4348-A80C-2893252ED2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6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2483-1BF9-47EA-BB62-084C681943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8BCA-DFDA-4989-827B-808F9822BB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0C2A-DB42-4EB9-93E5-78D4DF54DB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33500"/>
            <a:ext cx="38100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333500"/>
            <a:ext cx="3810000" cy="377163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79CA-CEAD-4C8A-BF55-47DAE1471C9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5584825"/>
            <a:ext cx="9144000" cy="1301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23" y="1522678"/>
            <a:ext cx="8226425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10" y="2730500"/>
            <a:ext cx="8226425" cy="1778000"/>
          </a:xfrm>
        </p:spPr>
        <p:txBody>
          <a:bodyPr/>
          <a:lstStyle>
            <a:lvl1pPr marL="0" indent="0"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9DBB-73E8-4E79-B5A3-7DAB0FE0A1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5591177"/>
            <a:ext cx="9144000" cy="1285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23" y="1522678"/>
            <a:ext cx="8226425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10" y="2730500"/>
            <a:ext cx="8226425" cy="1778000"/>
          </a:xfrm>
        </p:spPr>
        <p:txBody>
          <a:bodyPr/>
          <a:lstStyle>
            <a:lvl1pPr marL="0" indent="0"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772C-E04F-46C4-A5DB-554195B26E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5591177"/>
            <a:ext cx="9144000" cy="1285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23" y="1522678"/>
            <a:ext cx="8226425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10" y="2730500"/>
            <a:ext cx="8226425" cy="1778000"/>
          </a:xfrm>
        </p:spPr>
        <p:txBody>
          <a:bodyPr/>
          <a:lstStyle>
            <a:lvl1pPr marL="0" indent="0"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2C9E-7DF6-43EF-BAC8-26EFC755EE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5591177"/>
            <a:ext cx="9144000" cy="1285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23" y="1522678"/>
            <a:ext cx="8226425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10" y="2730500"/>
            <a:ext cx="8226425" cy="1778000"/>
          </a:xfrm>
        </p:spPr>
        <p:txBody>
          <a:bodyPr/>
          <a:lstStyle>
            <a:lvl1pPr marL="0" indent="0"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DB92-CA3A-4BC2-BF10-97727822CA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1206500"/>
            <a:ext cx="4114800" cy="374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206500"/>
            <a:ext cx="4114800" cy="374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36D2-7C42-4B1F-9C2D-2CE942B660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2950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"/>
          </p:nvPr>
        </p:nvSpPr>
        <p:spPr>
          <a:xfrm>
            <a:off x="4645033" y="1812397"/>
            <a:ext cx="4041775" cy="2950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E600-17A6-4635-984D-5242F7BFBAF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0C54-0559-40EF-A980-65933D6549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41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content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03D75F5-EC4A-4EEC-8EF1-DBE59979E6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5591177"/>
            <a:ext cx="9144000" cy="1285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0" name="Picture 6" descr="Nordson March_Large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4800" y="4991102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2" r:id="rId2"/>
    <p:sldLayoutId id="2147483782" r:id="rId3"/>
    <p:sldLayoutId id="2147483783" r:id="rId4"/>
    <p:sldLayoutId id="2147483784" r:id="rId5"/>
    <p:sldLayoutId id="2147483785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john.maguire\Documents\Mktg%20Comm\Equipment\FlexTRAK\FlexTRAK-2MB\Nordson%20MARCH%20FlexTRAK-2MB%20(0869)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FlexTRAK-2MB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10" y="2171700"/>
            <a:ext cx="8226425" cy="1778000"/>
          </a:xfrm>
        </p:spPr>
        <p:txBody>
          <a:bodyPr/>
          <a:lstStyle/>
          <a:p>
            <a:r>
              <a:rPr lang="en-US" dirty="0"/>
              <a:t>Plasma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660C31-040E-463C-98FA-0E265F7F49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538" y="2603500"/>
            <a:ext cx="2811462" cy="3123407"/>
          </a:xfrm>
          <a:prstGeom prst="rect">
            <a:avLst/>
          </a:prstGeom>
          <a:noFill/>
        </p:spPr>
      </p:pic>
      <p:sp>
        <p:nvSpPr>
          <p:cNvPr id="64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54000"/>
            <a:ext cx="6934200" cy="774700"/>
          </a:xfrm>
          <a:noFill/>
          <a:ln/>
        </p:spPr>
        <p:txBody>
          <a:bodyPr wrap="none" lIns="0" tIns="0" rIns="0" bIns="0"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FlexTRAK-2MB:Integration</a:t>
            </a:r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6248400" y="2540000"/>
            <a:ext cx="2895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533400" y="113544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dirty="0">
                <a:solidFill>
                  <a:srgbClr val="336699"/>
                </a:solidFill>
                <a:latin typeface="Calibri" pitchFamily="34" charset="0"/>
              </a:rPr>
              <a:t> Standard SMEMA interface for upstream and downstream communication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solidFill>
                  <a:srgbClr val="336699"/>
                </a:solidFill>
                <a:latin typeface="Calibri" pitchFamily="34" charset="0"/>
              </a:rPr>
              <a:t> Fully compliant with SECS/GEMS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solidFill>
                  <a:srgbClr val="336699"/>
                </a:solidFill>
                <a:latin typeface="Calibri" pitchFamily="34" charset="0"/>
              </a:rPr>
              <a:t>SEMI-E10 Data Collected</a:t>
            </a:r>
          </a:p>
          <a:p>
            <a:pPr eaLnBrk="0" hangingPunct="0">
              <a:buFontTx/>
              <a:buChar char="•"/>
            </a:pPr>
            <a:endParaRPr lang="en-US" sz="2400" dirty="0">
              <a:solidFill>
                <a:srgbClr val="3366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FlexTRAK-2MB:RF System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33500"/>
            <a:ext cx="8153400" cy="34290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RF Generator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13.56 MHz Solid-state RF Generator (</a:t>
            </a:r>
            <a:r>
              <a:rPr lang="en-US" sz="2400" dirty="0" err="1">
                <a:solidFill>
                  <a:schemeClr val="accent1"/>
                </a:solidFill>
                <a:latin typeface="Calibri" pitchFamily="34" charset="0"/>
              </a:rPr>
              <a:t>Seren</a:t>
            </a: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600 Watt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Automatic tuning network with March’s patented </a:t>
            </a:r>
            <a:r>
              <a:rPr lang="en-US" sz="2400" dirty="0" err="1">
                <a:solidFill>
                  <a:schemeClr val="accent1"/>
                </a:solidFill>
                <a:latin typeface="Calibri" pitchFamily="34" charset="0"/>
              </a:rPr>
              <a:t>SmartTune</a:t>
            </a: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™ technology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Provides fast &amp; stable matching capability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079765"/>
            <a:ext cx="3276600" cy="1930135"/>
          </a:xfrm>
          <a:prstGeom prst="rect">
            <a:avLst/>
          </a:prstGeom>
          <a:noFill/>
        </p:spPr>
      </p:pic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381000" y="156210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rgbClr val="336699"/>
                </a:solidFill>
                <a:latin typeface="Calibri" pitchFamily="34" charset="0"/>
              </a:rPr>
              <a:t>Increases: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336699"/>
                </a:solidFill>
                <a:latin typeface="Calibri" pitchFamily="34" charset="0"/>
              </a:rPr>
              <a:t>Density of plasma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336699"/>
                </a:solidFill>
                <a:latin typeface="Calibri" pitchFamily="34" charset="0"/>
              </a:rPr>
              <a:t>Uniformity of plasma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rgbClr val="336699"/>
                </a:solidFill>
                <a:latin typeface="Calibri" pitchFamily="34" charset="0"/>
              </a:rPr>
              <a:t>Reduced plasma chamber volume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336699"/>
                </a:solidFill>
                <a:latin typeface="Calibri" pitchFamily="34" charset="0"/>
              </a:rPr>
              <a:t>Improves pump-down &amp; bleed time </a:t>
            </a:r>
            <a:r>
              <a:rPr lang="en-US" sz="2200" dirty="0">
                <a:solidFill>
                  <a:srgbClr val="336699"/>
                </a:solidFill>
                <a:latin typeface="Calibri" pitchFamily="34" charset="0"/>
                <a:sym typeface="Wingdings" pitchFamily="2" charset="2"/>
              </a:rPr>
              <a:t> </a:t>
            </a:r>
            <a:r>
              <a:rPr lang="en-US" sz="2200" u="sng" dirty="0">
                <a:solidFill>
                  <a:srgbClr val="336699"/>
                </a:solidFill>
                <a:latin typeface="Calibri" pitchFamily="34" charset="0"/>
              </a:rPr>
              <a:t>higher throughput</a:t>
            </a:r>
            <a:r>
              <a:rPr lang="en-US" sz="2200" dirty="0">
                <a:solidFill>
                  <a:srgbClr val="336699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rgbClr val="336699"/>
                </a:solidFill>
                <a:latin typeface="Calibri" pitchFamily="34" charset="0"/>
              </a:rPr>
              <a:t>Chamber volume can be changed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336699"/>
                </a:solidFill>
                <a:latin typeface="Calibri" pitchFamily="34" charset="0"/>
              </a:rPr>
              <a:t>Based on customer application, product size, etc.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3505200" y="254000"/>
            <a:ext cx="5410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/>
            <a:r>
              <a:rPr lang="en-US" sz="4500" b="1">
                <a:solidFill>
                  <a:srgbClr val="FFFFFF"/>
                </a:solidFill>
                <a:latin typeface="Arial Narrow" pitchFamily="34" charset="0"/>
              </a:rPr>
              <a:t>F3 Chamber Overview</a:t>
            </a:r>
            <a:endParaRPr lang="en-US" sz="4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952500"/>
          </a:xfrm>
          <a:noFill/>
          <a:ln/>
        </p:spPr>
        <p:txBody>
          <a:bodyPr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 F3 Chamber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33500"/>
            <a:ext cx="7772400" cy="4127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Plasma Modes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Direct Plasma is standard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Plasma modes available: Power-Ground, Ground-Power or Power-Power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Mode depends on application(s)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Ion Free Plasma (IFP) is optional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Reduced ion, electron, and light exposure on product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Pure free radical (chemical) plasma treatment – no sputtering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Retrofit possible (as future requirements change)</a:t>
            </a:r>
          </a:p>
        </p:txBody>
      </p:sp>
      <p:sp>
        <p:nvSpPr>
          <p:cNvPr id="57651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 Plasma Modes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33500"/>
            <a:ext cx="7772400" cy="41275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System can handle all common process gases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Typical process gases are O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Calibri" pitchFamily="34" charset="0"/>
              </a:rPr>
              <a:t>Ar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, CF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, SF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6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, N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, H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, H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/N</a:t>
            </a:r>
            <a:r>
              <a:rPr lang="en-US" baseline="-25000" dirty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 (forming gas), He</a:t>
            </a:r>
          </a:p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Helium and Hydrogen are limited to &lt;50% concentration by volume due to vacuum pump characteristics</a:t>
            </a:r>
          </a:p>
        </p:txBody>
      </p:sp>
      <p:sp>
        <p:nvSpPr>
          <p:cNvPr id="57754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 Process Gases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33500"/>
            <a:ext cx="7772400" cy="41275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System uses Mass Flow Controller (MFC) for each process gas</a:t>
            </a:r>
          </a:p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2 MFCs standard</a:t>
            </a:r>
          </a:p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Additional MFCs (up to 4 total) available as an option</a:t>
            </a:r>
          </a:p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Mixtures achieved by running MFC’s simultaneously</a:t>
            </a:r>
          </a:p>
        </p:txBody>
      </p:sp>
      <p:sp>
        <p:nvSpPr>
          <p:cNvPr id="59904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 Gas Control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33500"/>
            <a:ext cx="7696200" cy="3429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Pump: </a:t>
            </a:r>
            <a:r>
              <a:rPr lang="en-US" dirty="0" err="1">
                <a:solidFill>
                  <a:schemeClr val="accent1"/>
                </a:solidFill>
                <a:latin typeface="Calibri" pitchFamily="34" charset="0"/>
              </a:rPr>
              <a:t>Adixen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 ACP-28 dry pump (Pfeiffer)</a:t>
            </a:r>
          </a:p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Process pressure operating range (typical)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80 to ca. 1,600 </a:t>
            </a:r>
            <a:r>
              <a:rPr lang="en-US" sz="2400" dirty="0" err="1">
                <a:solidFill>
                  <a:schemeClr val="accent1"/>
                </a:solidFill>
                <a:latin typeface="Calibri" pitchFamily="34" charset="0"/>
              </a:rPr>
              <a:t>mTorr</a:t>
            </a: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Pressure control accomplished via: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Variable Speed Vacuum Pump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Gas Flow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Monitored using </a:t>
            </a:r>
            <a:r>
              <a:rPr lang="en-US" sz="2400" dirty="0" err="1">
                <a:solidFill>
                  <a:schemeClr val="accent1"/>
                </a:solidFill>
                <a:latin typeface="Calibri" pitchFamily="34" charset="0"/>
              </a:rPr>
              <a:t>Pirani</a:t>
            </a: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 gauge</a:t>
            </a:r>
          </a:p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785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FlexTRAK-2MB: Vacuum System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33500"/>
            <a:ext cx="8153400" cy="4127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Process Recipe Changes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Recipe changes can be accomplished &lt; 2 minutes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Unlimited number of recipes</a:t>
            </a:r>
            <a:endParaRPr lang="en-US" sz="1200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Access and Use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accent1"/>
                </a:solidFill>
                <a:latin typeface="Calibri" pitchFamily="34" charset="0"/>
              </a:rPr>
              <a:t>Touchscreen</a:t>
            </a: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 PC interface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Manual or automatic system control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Multi-level security access </a:t>
            </a:r>
            <a:r>
              <a:rPr lang="en-US" sz="1200" dirty="0">
                <a:solidFill>
                  <a:schemeClr val="accent1"/>
                </a:solidFill>
                <a:latin typeface="Calibri" pitchFamily="34" charset="0"/>
              </a:rPr>
              <a:t>(3 levels standard)</a:t>
            </a:r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sz="3600" b="1" dirty="0">
                <a:latin typeface="Calibri" pitchFamily="34" charset="0"/>
              </a:rPr>
              <a:t>FlexTRAK-2MB: Process Programming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724400" y="254000"/>
            <a:ext cx="4191000" cy="774700"/>
          </a:xfrm>
          <a:noFill/>
          <a:ln/>
        </p:spPr>
        <p:txBody>
          <a:bodyPr wrap="none" lIns="0" tIns="0" rIns="0" bIns="0"/>
          <a:lstStyle/>
          <a:p>
            <a:pPr algn="r"/>
            <a:r>
              <a:rPr lang="en-US" sz="4500" b="1" dirty="0">
                <a:latin typeface="Calibri" pitchFamily="34" charset="0"/>
              </a:rPr>
              <a:t>FlexTRAK-2MB</a:t>
            </a:r>
          </a:p>
        </p:txBody>
      </p:sp>
      <p:pic>
        <p:nvPicPr>
          <p:cNvPr id="64616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5656792"/>
            <a:ext cx="3651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16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588000"/>
            <a:ext cx="304800" cy="7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381000" y="1714500"/>
            <a:ext cx="2895600" cy="3186907"/>
            <a:chOff x="6248400" y="2540000"/>
            <a:chExt cx="2895600" cy="3186907"/>
          </a:xfrm>
        </p:grpSpPr>
        <p:pic>
          <p:nvPicPr>
            <p:cNvPr id="64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32538" y="2603500"/>
              <a:ext cx="2811462" cy="3123407"/>
            </a:xfrm>
            <a:prstGeom prst="rect">
              <a:avLst/>
            </a:prstGeom>
            <a:noFill/>
          </p:spPr>
        </p:pic>
        <p:sp>
          <p:nvSpPr>
            <p:cNvPr id="646149" name="Rectangle 5"/>
            <p:cNvSpPr>
              <a:spLocks noChangeArrowheads="1"/>
            </p:cNvSpPr>
            <p:nvPr/>
          </p:nvSpPr>
          <p:spPr bwMode="auto">
            <a:xfrm>
              <a:off x="6248400" y="2540000"/>
              <a:ext cx="28956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175" name="AutoShape 31"/>
            <p:cNvSpPr>
              <a:spLocks noChangeArrowheads="1"/>
            </p:cNvSpPr>
            <p:nvPr/>
          </p:nvSpPr>
          <p:spPr bwMode="auto">
            <a:xfrm>
              <a:off x="8610600" y="4012407"/>
              <a:ext cx="457200" cy="381000"/>
            </a:xfrm>
            <a:prstGeom prst="rightArrow">
              <a:avLst>
                <a:gd name="adj1" fmla="val 50000"/>
                <a:gd name="adj2" fmla="val 51736"/>
              </a:avLst>
            </a:prstGeom>
            <a:solidFill>
              <a:srgbClr val="FFFFFF"/>
            </a:solidFill>
            <a:ln w="25400">
              <a:solidFill>
                <a:srgbClr val="33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178" name="AutoShape 34"/>
            <p:cNvSpPr>
              <a:spLocks noChangeArrowheads="1"/>
            </p:cNvSpPr>
            <p:nvPr/>
          </p:nvSpPr>
          <p:spPr bwMode="auto">
            <a:xfrm>
              <a:off x="6372225" y="4064000"/>
              <a:ext cx="457200" cy="381000"/>
            </a:xfrm>
            <a:prstGeom prst="rightArrow">
              <a:avLst>
                <a:gd name="adj1" fmla="val 50000"/>
                <a:gd name="adj2" fmla="val 51736"/>
              </a:avLst>
            </a:prstGeom>
            <a:solidFill>
              <a:srgbClr val="FFFFFF"/>
            </a:solidFill>
            <a:ln w="25400">
              <a:solidFill>
                <a:srgbClr val="33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38600" y="1714500"/>
            <a:ext cx="5638800" cy="3202782"/>
            <a:chOff x="0" y="2540000"/>
            <a:chExt cx="5638800" cy="3202782"/>
          </a:xfrm>
        </p:grpSpPr>
        <p:pic>
          <p:nvPicPr>
            <p:cNvPr id="64615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7676" y="2591594"/>
              <a:ext cx="2836863" cy="315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615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603500"/>
              <a:ext cx="2274888" cy="311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6179" name="AutoShape 35"/>
            <p:cNvSpPr>
              <a:spLocks noChangeArrowheads="1"/>
            </p:cNvSpPr>
            <p:nvPr/>
          </p:nvSpPr>
          <p:spPr bwMode="auto">
            <a:xfrm>
              <a:off x="4024313" y="4012407"/>
              <a:ext cx="457200" cy="381000"/>
            </a:xfrm>
            <a:prstGeom prst="rightArrow">
              <a:avLst>
                <a:gd name="adj1" fmla="val 50000"/>
                <a:gd name="adj2" fmla="val 51736"/>
              </a:avLst>
            </a:prstGeom>
            <a:solidFill>
              <a:srgbClr val="FFFFFF"/>
            </a:solidFill>
            <a:ln w="25400">
              <a:solidFill>
                <a:srgbClr val="33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180" name="AutoShape 36"/>
            <p:cNvSpPr>
              <a:spLocks noChangeArrowheads="1"/>
            </p:cNvSpPr>
            <p:nvPr/>
          </p:nvSpPr>
          <p:spPr bwMode="auto">
            <a:xfrm>
              <a:off x="28575" y="4064000"/>
              <a:ext cx="457200" cy="381000"/>
            </a:xfrm>
            <a:prstGeom prst="rightArrow">
              <a:avLst>
                <a:gd name="adj1" fmla="val 50000"/>
                <a:gd name="adj2" fmla="val 51736"/>
              </a:avLst>
            </a:prstGeom>
            <a:solidFill>
              <a:srgbClr val="FFFFFF"/>
            </a:solidFill>
            <a:ln w="25400">
              <a:solidFill>
                <a:srgbClr val="33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154" name="Rectangle 10"/>
            <p:cNvSpPr>
              <a:spLocks noChangeArrowheads="1"/>
            </p:cNvSpPr>
            <p:nvPr/>
          </p:nvSpPr>
          <p:spPr bwMode="auto">
            <a:xfrm>
              <a:off x="0" y="2540000"/>
              <a:ext cx="56388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9413"/>
            <a:ext cx="8077200" cy="725487"/>
          </a:xfrm>
        </p:spPr>
        <p:txBody>
          <a:bodyPr/>
          <a:lstStyle/>
          <a:p>
            <a:pPr algn="r"/>
            <a:r>
              <a:rPr lang="en-US" sz="3600" b="1" dirty="0">
                <a:latin typeface="Calibri" pitchFamily="34" charset="0"/>
              </a:rPr>
              <a:t>FlexTRAK-2MB: Handling and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8409CE-9349-4044-9422-EB7EC69FD3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Content Placeholder 4" descr="2MB-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9" y="1371600"/>
            <a:ext cx="2971801" cy="4073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20103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Handling and Chamber Access Door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5105400" y="2472035"/>
            <a:ext cx="1676400" cy="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24765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Touch Screen Control HMI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27813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31623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Process Chamber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105400" y="3485466"/>
            <a:ext cx="16764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7719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2-Lane Conveyor System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4229100"/>
            <a:ext cx="2286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43053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Robot Pincher Arms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105400" y="4229100"/>
            <a:ext cx="1676400" cy="39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exTRAK-2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909146"/>
            <a:ext cx="3047999" cy="4693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FlexTRAK-2MB: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660C31-040E-463C-98FA-0E265F7F49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2201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Pump, Power and Service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7719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Touch Screen Control HMI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46863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5029200" y="3086100"/>
            <a:ext cx="2057400" cy="1008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5715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Inline input and output areas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172200" y="1033165"/>
            <a:ext cx="914400" cy="235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3733800" y="1033165"/>
            <a:ext cx="3352800" cy="2433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5531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Handling and Chamber access door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0193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79413"/>
            <a:ext cx="5943600" cy="649287"/>
          </a:xfrm>
        </p:spPr>
        <p:txBody>
          <a:bodyPr/>
          <a:lstStyle/>
          <a:p>
            <a:pPr algn="r"/>
            <a:r>
              <a:rPr lang="en-US" sz="3600" b="1" dirty="0">
                <a:latin typeface="Calibri" pitchFamily="34" charset="0"/>
              </a:rPr>
              <a:t>FlexTRAK-2MB: Tool Layout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8409CE-9349-4044-9422-EB7EC69FD3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92910"/>
            <a:ext cx="6588211" cy="4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90500"/>
            <a:ext cx="3200400" cy="649287"/>
          </a:xfrm>
        </p:spPr>
        <p:txBody>
          <a:bodyPr/>
          <a:lstStyle/>
          <a:p>
            <a:pPr algn="r"/>
            <a:r>
              <a:rPr lang="nl-NL" sz="4000" b="1" dirty="0" err="1">
                <a:latin typeface="Calibri" pitchFamily="34" charset="0"/>
              </a:rPr>
              <a:t>How</a:t>
            </a:r>
            <a:r>
              <a:rPr lang="nl-NL" sz="4000" b="1" dirty="0">
                <a:latin typeface="Calibri" pitchFamily="34" charset="0"/>
              </a:rPr>
              <a:t> </a:t>
            </a:r>
            <a:r>
              <a:rPr lang="nl-NL" sz="4000" b="1" dirty="0" err="1">
                <a:latin typeface="Calibri" pitchFamily="34" charset="0"/>
              </a:rPr>
              <a:t>it</a:t>
            </a:r>
            <a:r>
              <a:rPr lang="nl-NL" sz="4000" b="1" dirty="0">
                <a:latin typeface="Calibri" pitchFamily="34" charset="0"/>
              </a:rPr>
              <a:t>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30C54-0559-40EF-A980-65933D6549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Nordson MARCH FlexTRAK-2MB (0869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55721" y="876300"/>
            <a:ext cx="7097679" cy="400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dirty="0">
                <a:latin typeface="Calibri" pitchFamily="34" charset="0"/>
              </a:rPr>
              <a:t>FlexTRAK-2MB Key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Handling and processing of substrates using “edge grip”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Inline processing of microelectronic devices held in boats, trays and similar carriers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Single or Dual-lane conveyor transport system </a:t>
            </a:r>
            <a:r>
              <a:rPr lang="en-US" dirty="0" err="1">
                <a:solidFill>
                  <a:schemeClr val="accent1"/>
                </a:solidFill>
                <a:latin typeface="Calibri" pitchFamily="34" charset="0"/>
              </a:rPr>
              <a:t>minimalises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 loading/unloading time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Optional shuffler allows transition from single-lane to double-lane and back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“Pass Through” feature enables chaining of systems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Self-contained, modular design (all components internal to the system enclosure)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Intuitive operation and control via touch-screen graphical user interface (GUI)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8409CE-9349-4044-9422-EB7EC69FD3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79413"/>
            <a:ext cx="4953000" cy="573088"/>
          </a:xfrm>
        </p:spPr>
        <p:txBody>
          <a:bodyPr/>
          <a:lstStyle/>
          <a:p>
            <a:pPr algn="r"/>
            <a:r>
              <a:rPr lang="en-US" b="1" dirty="0">
                <a:latin typeface="Calibri" pitchFamily="34" charset="0"/>
              </a:rPr>
              <a:t>FlexTRAK-2MB: Key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3687"/>
            <a:ext cx="8229600" cy="34274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Footprint – L x W x H (mm)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800 x 1530 x 1596 (1950 w/ light tower)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Electrode Dimensions – L x W (mm)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305 x 305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RF Power (W)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600 @ 13.56MHz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MFCs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2 standard (4 maximum)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Pump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16 CFM dry pump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8409CE-9349-4044-9422-EB7EC69FD3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2MB_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34479"/>
            <a:ext cx="4038600" cy="2276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866"/>
            <a:ext cx="6934200" cy="647434"/>
          </a:xfrm>
        </p:spPr>
        <p:txBody>
          <a:bodyPr/>
          <a:lstStyle/>
          <a:p>
            <a:pPr algn="r"/>
            <a:r>
              <a:rPr lang="en-US" sz="3600" b="1" dirty="0">
                <a:latin typeface="Calibri" pitchFamily="34" charset="0"/>
              </a:rPr>
              <a:t>FlexTRAK-2MB: Typical Cycle Times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Loading/Unloading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5 seconds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Pump-down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12 seconds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Bleed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2 seconds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Process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15 to 60 seconds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Capacity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2 per cycle for 50 to 150mm wide boats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1 per cycle for 151 to 305mm wide boats</a:t>
            </a:r>
          </a:p>
          <a:p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Throughput “Best Case”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180 UPH for 50 to 150mm wide boats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90 UPH for 151 to 305mm wide boats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5143500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660C31-040E-463C-98FA-0E265F7F491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rdson_MARCH_2014">
  <a:themeElements>
    <a:clrScheme name="Nordson_Template 13">
      <a:dk1>
        <a:srgbClr val="000000"/>
      </a:dk1>
      <a:lt1>
        <a:srgbClr val="FFFFFF"/>
      </a:lt1>
      <a:dk2>
        <a:srgbClr val="0071BE"/>
      </a:dk2>
      <a:lt2>
        <a:srgbClr val="84919A"/>
      </a:lt2>
      <a:accent1>
        <a:srgbClr val="10508A"/>
      </a:accent1>
      <a:accent2>
        <a:srgbClr val="CC4700"/>
      </a:accent2>
      <a:accent3>
        <a:srgbClr val="FFFFFF"/>
      </a:accent3>
      <a:accent4>
        <a:srgbClr val="000000"/>
      </a:accent4>
      <a:accent5>
        <a:srgbClr val="AAB3C4"/>
      </a:accent5>
      <a:accent6>
        <a:srgbClr val="B93F00"/>
      </a:accent6>
      <a:hlink>
        <a:srgbClr val="FF8506"/>
      </a:hlink>
      <a:folHlink>
        <a:srgbClr val="418003"/>
      </a:folHlink>
    </a:clrScheme>
    <a:fontScheme name="Nords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s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3">
        <a:dk1>
          <a:srgbClr val="000000"/>
        </a:dk1>
        <a:lt1>
          <a:srgbClr val="FFFFFF"/>
        </a:lt1>
        <a:dk2>
          <a:srgbClr val="0071BE"/>
        </a:dk2>
        <a:lt2>
          <a:srgbClr val="84919A"/>
        </a:lt2>
        <a:accent1>
          <a:srgbClr val="10508A"/>
        </a:accent1>
        <a:accent2>
          <a:srgbClr val="CC4700"/>
        </a:accent2>
        <a:accent3>
          <a:srgbClr val="FFFFFF"/>
        </a:accent3>
        <a:accent4>
          <a:srgbClr val="000000"/>
        </a:accent4>
        <a:accent5>
          <a:srgbClr val="AAB3C4"/>
        </a:accent5>
        <a:accent6>
          <a:srgbClr val="B93F00"/>
        </a:accent6>
        <a:hlink>
          <a:srgbClr val="FF8506"/>
        </a:hlink>
        <a:folHlink>
          <a:srgbClr val="4180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Nordson_MARCH_2014</Template>
  <TotalTime>1</TotalTime>
  <Words>577</Words>
  <Application>Microsoft Office PowerPoint</Application>
  <PresentationFormat>Presentación en pantalla (16:10)</PresentationFormat>
  <Paragraphs>112</Paragraphs>
  <Slides>17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Times</vt:lpstr>
      <vt:lpstr>Wingdings</vt:lpstr>
      <vt:lpstr>Nordson_MARCH_2014</vt:lpstr>
      <vt:lpstr>FlexTRAK-2MB</vt:lpstr>
      <vt:lpstr>FlexTRAK-2MB</vt:lpstr>
      <vt:lpstr>FlexTRAK-2MB: Handling and Transfer</vt:lpstr>
      <vt:lpstr>FlexTRAK-2MB: Overview</vt:lpstr>
      <vt:lpstr>FlexTRAK-2MB: Tool Layout</vt:lpstr>
      <vt:lpstr>How it Works</vt:lpstr>
      <vt:lpstr>FlexTRAK-2MB Key Characteristics</vt:lpstr>
      <vt:lpstr>FlexTRAK-2MB: Key Numbers</vt:lpstr>
      <vt:lpstr>FlexTRAK-2MB: Typical Cycle Times</vt:lpstr>
      <vt:lpstr>FlexTRAK-2MB:Integration</vt:lpstr>
      <vt:lpstr>FlexTRAK-2MB:RF System</vt:lpstr>
      <vt:lpstr>FlexTRAK-2MB: F3 Chamber</vt:lpstr>
      <vt:lpstr>FlexTRAK-2MB: Plasma Modes</vt:lpstr>
      <vt:lpstr>FlexTRAK-2MB: Process Gases</vt:lpstr>
      <vt:lpstr>FlexTRAK-2MB: Gas Control</vt:lpstr>
      <vt:lpstr>FlexTRAK-2MB: Vacuum System</vt:lpstr>
      <vt:lpstr>FlexTRAK-2MB: Process Programming</vt:lpstr>
    </vt:vector>
  </TitlesOfParts>
  <Company>Nordson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doan</dc:creator>
  <cp:lastModifiedBy>Albert Casas (Accelonix EMEA SL)</cp:lastModifiedBy>
  <cp:revision>34</cp:revision>
  <dcterms:created xsi:type="dcterms:W3CDTF">2014-04-09T01:05:18Z</dcterms:created>
  <dcterms:modified xsi:type="dcterms:W3CDTF">2016-08-30T23:00:23Z</dcterms:modified>
</cp:coreProperties>
</file>